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601200" cy="12801600" type="A3"/>
  <p:notesSz cx="6858000" cy="9144000"/>
  <p:defaultText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2262" y="3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301F16-0F6F-40C1-938F-715F8C83D4AD}" type="datetimeFigureOut">
              <a:rPr lang="en-US" smtClean="0"/>
              <a:t>5/5/2022</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0EEAE-5760-457B-9FC8-F7D5095E87E5}" type="slidenum">
              <a:rPr lang="en-US" smtClean="0"/>
              <a:t>‹#›</a:t>
            </a:fld>
            <a:endParaRPr lang="en-US"/>
          </a:p>
        </p:txBody>
      </p:sp>
    </p:spTree>
    <p:extLst>
      <p:ext uri="{BB962C8B-B14F-4D97-AF65-F5344CB8AC3E}">
        <p14:creationId xmlns:p14="http://schemas.microsoft.com/office/powerpoint/2010/main" val="3126132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D0EEAE-5760-457B-9FC8-F7D5095E87E5}" type="slidenum">
              <a:rPr lang="en-US" smtClean="0"/>
              <a:t>1</a:t>
            </a:fld>
            <a:endParaRPr lang="en-US"/>
          </a:p>
        </p:txBody>
      </p:sp>
    </p:spTree>
    <p:extLst>
      <p:ext uri="{BB962C8B-B14F-4D97-AF65-F5344CB8AC3E}">
        <p14:creationId xmlns:p14="http://schemas.microsoft.com/office/powerpoint/2010/main" val="106349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fa-I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347583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95849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26086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12589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r">
              <a:defRPr sz="5600" b="1" cap="all"/>
            </a:lvl1pPr>
          </a:lstStyle>
          <a:p>
            <a:r>
              <a:rPr lang="en-US"/>
              <a:t>Click to edit Master title style</a:t>
            </a:r>
            <a:endParaRPr lang="fa-IR"/>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48407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8290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a-IR"/>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CC78EB83-9349-426F-B126-78A4711E16C2}" type="datetimeFigureOut">
              <a:rPr lang="fa-IR" smtClean="0"/>
              <a:t>04/10/1443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3531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CC78EB83-9349-426F-B126-78A4711E16C2}" type="datetimeFigureOut">
              <a:rPr lang="fa-IR" smtClean="0"/>
              <a:t>04/10/1443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19430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8EB83-9349-426F-B126-78A4711E16C2}" type="datetimeFigureOut">
              <a:rPr lang="fa-IR" smtClean="0"/>
              <a:t>04/10/1443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71357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r">
              <a:defRPr sz="2800" b="1"/>
            </a:lvl1pPr>
          </a:lstStyle>
          <a:p>
            <a:r>
              <a:rPr lang="en-US"/>
              <a:t>Click to edit Master title style</a:t>
            </a:r>
            <a:endParaRPr lang="fa-IR"/>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29289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r">
              <a:defRPr sz="2800" b="1"/>
            </a:lvl1pPr>
          </a:lstStyle>
          <a:p>
            <a:r>
              <a:rPr lang="en-US"/>
              <a:t>Click to edit Master title style</a:t>
            </a:r>
            <a:endParaRPr lang="fa-IR"/>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fa-IR"/>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89533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1" anchor="ctr">
            <a:normAutofit/>
          </a:bodyPr>
          <a:lstStyle/>
          <a:p>
            <a:r>
              <a:rPr lang="en-US"/>
              <a:t>Click to edit Master title style</a:t>
            </a:r>
            <a:endParaRPr lang="fa-IR"/>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6880860" y="11865188"/>
            <a:ext cx="2240280" cy="681566"/>
          </a:xfrm>
          <a:prstGeom prst="rect">
            <a:avLst/>
          </a:prstGeom>
        </p:spPr>
        <p:txBody>
          <a:bodyPr vert="horz" lIns="128016" tIns="64008" rIns="128016" bIns="64008" rtlCol="1" anchor="ctr"/>
          <a:lstStyle>
            <a:lvl1pPr algn="r">
              <a:defRPr sz="1700">
                <a:solidFill>
                  <a:schemeClr val="tx1">
                    <a:tint val="75000"/>
                  </a:schemeClr>
                </a:solidFill>
              </a:defRPr>
            </a:lvl1pPr>
          </a:lstStyle>
          <a:p>
            <a:fld id="{CC78EB83-9349-426F-B126-78A4711E16C2}" type="datetimeFigureOut">
              <a:rPr lang="fa-IR" smtClean="0"/>
              <a:t>04/10/1443</a:t>
            </a:fld>
            <a:endParaRPr lang="fa-I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1" anchor="ctr"/>
          <a:lstStyle>
            <a:lvl1pPr algn="ctr">
              <a:defRPr sz="17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0060" y="11865188"/>
            <a:ext cx="2240280" cy="681566"/>
          </a:xfrm>
          <a:prstGeom prst="rect">
            <a:avLst/>
          </a:prstGeom>
        </p:spPr>
        <p:txBody>
          <a:bodyPr vert="horz" lIns="128016" tIns="64008" rIns="128016" bIns="64008" rtlCol="1" anchor="ctr"/>
          <a:lstStyle>
            <a:lvl1pPr algn="l">
              <a:defRPr sz="1700">
                <a:solidFill>
                  <a:schemeClr val="tx1">
                    <a:tint val="75000"/>
                  </a:schemeClr>
                </a:solidFill>
              </a:defRPr>
            </a:lvl1pPr>
          </a:lstStyle>
          <a:p>
            <a:fld id="{C661BD65-5E96-47CC-AC99-5B46D4CBC2AC}" type="slidenum">
              <a:rPr lang="fa-IR" smtClean="0"/>
              <a:t>‹#›</a:t>
            </a:fld>
            <a:endParaRPr lang="fa-IR"/>
          </a:p>
        </p:txBody>
      </p:sp>
    </p:spTree>
    <p:extLst>
      <p:ext uri="{BB962C8B-B14F-4D97-AF65-F5344CB8AC3E}">
        <p14:creationId xmlns:p14="http://schemas.microsoft.com/office/powerpoint/2010/main" val="424568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1" eaLnBrk="1" latinLnBrk="0" hangingPunct="1">
        <a:spcBef>
          <a:spcPct val="0"/>
        </a:spcBef>
        <a:buNone/>
        <a:defRPr sz="6200" kern="1200">
          <a:solidFill>
            <a:schemeClr val="tx1"/>
          </a:solidFill>
          <a:latin typeface="+mj-lt"/>
          <a:ea typeface="+mj-ea"/>
          <a:cs typeface="+mj-cs"/>
        </a:defRPr>
      </a:lvl1pPr>
    </p:titleStyle>
    <p:bodyStyle>
      <a:lvl1pPr marL="480060" indent="-480060" algn="r" defTabSz="1280160" rtl="1"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r" defTabSz="1280160" rtl="1"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r" defTabSz="1280160"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rotWithShape="1">
          <a:blip r:embed="rId3" cstate="print">
            <a:extLst>
              <a:ext uri="{28A0092B-C50C-407E-A947-70E740481C1C}">
                <a14:useLocalDpi xmlns:a14="http://schemas.microsoft.com/office/drawing/2010/main" val="0"/>
              </a:ext>
            </a:extLst>
          </a:blip>
          <a:srcRect l="2054" r="-2054"/>
          <a:stretch/>
        </p:blipFill>
        <p:spPr>
          <a:xfrm>
            <a:off x="-24090" y="0"/>
            <a:ext cx="9913168" cy="15120000"/>
          </a:xfrm>
          <a:prstGeom prst="rect">
            <a:avLst/>
          </a:prstGeom>
        </p:spPr>
      </p:pic>
      <p:sp>
        <p:nvSpPr>
          <p:cNvPr id="6" name="TextBox 5"/>
          <p:cNvSpPr txBox="1"/>
          <p:nvPr/>
        </p:nvSpPr>
        <p:spPr>
          <a:xfrm>
            <a:off x="-24090" y="2663771"/>
            <a:ext cx="2344479" cy="369332"/>
          </a:xfrm>
          <a:prstGeom prst="rect">
            <a:avLst/>
          </a:prstGeom>
          <a:noFill/>
          <a:ln>
            <a:noFill/>
            <a:prstDash val="sysDot"/>
          </a:ln>
        </p:spPr>
        <p:txBody>
          <a:bodyPr wrap="square" rtlCol="1">
            <a:spAutoFit/>
          </a:bodyPr>
          <a:lstStyle/>
          <a:p>
            <a:pPr algn="just"/>
            <a:r>
              <a:rPr lang="fa-IR" sz="1800" b="1" dirty="0">
                <a:solidFill>
                  <a:schemeClr val="bg2"/>
                </a:solidFill>
                <a:cs typeface="B Nazanin" panose="00000400000000000000" pitchFamily="2" charset="-78"/>
              </a:rPr>
              <a:t>پنچره ی ابی</a:t>
            </a:r>
          </a:p>
        </p:txBody>
      </p:sp>
      <p:sp>
        <p:nvSpPr>
          <p:cNvPr id="9" name="TextBox 8"/>
          <p:cNvSpPr txBox="1"/>
          <p:nvPr/>
        </p:nvSpPr>
        <p:spPr>
          <a:xfrm>
            <a:off x="462420" y="4293980"/>
            <a:ext cx="8997740" cy="2031325"/>
          </a:xfrm>
          <a:prstGeom prst="rect">
            <a:avLst/>
          </a:prstGeom>
          <a:noFill/>
          <a:ln>
            <a:noFill/>
            <a:prstDash val="sysDot"/>
          </a:ln>
        </p:spPr>
        <p:txBody>
          <a:bodyPr wrap="square" rtlCol="1">
            <a:spAutoFit/>
          </a:bodyPr>
          <a:lstStyle/>
          <a:p>
            <a:pPr algn="just"/>
            <a:r>
              <a:rPr lang="fa-IR" sz="1800" b="1" dirty="0">
                <a:solidFill>
                  <a:schemeClr val="bg2"/>
                </a:solidFill>
                <a:cs typeface="B Nazanin" panose="00000400000000000000" pitchFamily="2" charset="-78"/>
              </a:rPr>
              <a:t>آسـیب جـسمی و روحـی کـه در مـحیط کـار و یـا مـنزل، بـه دلـیل تـوزیـع نـاکـافـی نـور، بـه سـنین مـختلف وارد مـیشـود، عـموم مـردم را در بـر دارنـد. ایـن اسـیب هـا مـشکلت زیـادی را بـه مـرور زمـان ایـجاد مـیکـنند. امـروزه راهـکار هـای مـتفاوتـی بـرای مـقابـله بـا مـشکل تـوزیـع نـاکـافـی نـور ارائـه مـیشـونـد. در صـورتـی کـه خـیلی از ایـن راهـکار هـا پـیامـد هـای مـختص به خود را درپی دارند. در این پروژه با طراحی پنجرهای مناسب، میزان نور و میزان توزیع آنرا در محیط افزایش دادهایم. و در طی این فرایند، با مطالعه و جست و جوی بیشتر ویژگی هایی را به این پنجره اضافه نمودیم تا کاربرد های آن بیشتر شود. بخشی از کاربرد های این پنجره مختص بیمارستان ها است تا از درمان های نوین در جهان به شکلی آسانتر بهرهمند شوند. </a:t>
            </a:r>
          </a:p>
        </p:txBody>
      </p:sp>
      <p:sp>
        <p:nvSpPr>
          <p:cNvPr id="13" name="TextBox 12"/>
          <p:cNvSpPr txBox="1"/>
          <p:nvPr/>
        </p:nvSpPr>
        <p:spPr>
          <a:xfrm>
            <a:off x="120080" y="669442"/>
            <a:ext cx="2415471" cy="369332"/>
          </a:xfrm>
          <a:prstGeom prst="rect">
            <a:avLst/>
          </a:prstGeom>
          <a:noFill/>
          <a:ln>
            <a:noFill/>
            <a:prstDash val="sysDot"/>
          </a:ln>
        </p:spPr>
        <p:txBody>
          <a:bodyPr wrap="square" rtlCol="1">
            <a:spAutoFit/>
          </a:bodyPr>
          <a:lstStyle/>
          <a:p>
            <a:r>
              <a:rPr lang="fa-IR" sz="1800" b="1" dirty="0">
                <a:solidFill>
                  <a:schemeClr val="bg2"/>
                </a:solidFill>
                <a:cs typeface="B Nazanin" panose="00000400000000000000" pitchFamily="2" charset="-78"/>
              </a:rPr>
              <a:t>سرکارخانم ملیکا برکئی</a:t>
            </a:r>
          </a:p>
        </p:txBody>
      </p:sp>
      <p:sp>
        <p:nvSpPr>
          <p:cNvPr id="14" name="TextBox 13"/>
          <p:cNvSpPr txBox="1"/>
          <p:nvPr/>
        </p:nvSpPr>
        <p:spPr>
          <a:xfrm>
            <a:off x="-24090" y="1457329"/>
            <a:ext cx="2322466" cy="369332"/>
          </a:xfrm>
          <a:prstGeom prst="rect">
            <a:avLst/>
          </a:prstGeom>
          <a:noFill/>
          <a:ln>
            <a:noFill/>
            <a:prstDash val="sysDot"/>
          </a:ln>
        </p:spPr>
        <p:txBody>
          <a:bodyPr wrap="square" rtlCol="1">
            <a:spAutoFit/>
          </a:bodyPr>
          <a:lstStyle/>
          <a:p>
            <a:r>
              <a:rPr lang="fa-IR" sz="1800" b="1" dirty="0">
                <a:solidFill>
                  <a:schemeClr val="bg2"/>
                </a:solidFill>
                <a:cs typeface="B Nazanin" panose="00000400000000000000" pitchFamily="2" charset="-78"/>
              </a:rPr>
              <a:t>نوردرمانی</a:t>
            </a:r>
          </a:p>
        </p:txBody>
      </p:sp>
      <p:sp>
        <p:nvSpPr>
          <p:cNvPr id="15" name="TextBox 14"/>
          <p:cNvSpPr txBox="1"/>
          <p:nvPr/>
        </p:nvSpPr>
        <p:spPr>
          <a:xfrm>
            <a:off x="0" y="2056876"/>
            <a:ext cx="2344479" cy="369332"/>
          </a:xfrm>
          <a:prstGeom prst="rect">
            <a:avLst/>
          </a:prstGeom>
          <a:noFill/>
          <a:ln>
            <a:noFill/>
            <a:prstDash val="sysDot"/>
          </a:ln>
        </p:spPr>
        <p:txBody>
          <a:bodyPr wrap="square" rtlCol="1">
            <a:spAutoFit/>
          </a:bodyPr>
          <a:lstStyle/>
          <a:p>
            <a:r>
              <a:rPr lang="fa-IR" sz="1800" b="1" dirty="0">
                <a:solidFill>
                  <a:schemeClr val="bg2"/>
                </a:solidFill>
                <a:cs typeface="B Nazanin" panose="00000400000000000000" pitchFamily="2" charset="-78"/>
              </a:rPr>
              <a:t>بازتاب نامنظم نور</a:t>
            </a:r>
          </a:p>
        </p:txBody>
      </p:sp>
      <p:sp>
        <p:nvSpPr>
          <p:cNvPr id="17" name="TextBox 16"/>
          <p:cNvSpPr txBox="1"/>
          <p:nvPr/>
        </p:nvSpPr>
        <p:spPr>
          <a:xfrm>
            <a:off x="6023167" y="7163834"/>
            <a:ext cx="3457953" cy="2862322"/>
          </a:xfrm>
          <a:prstGeom prst="rect">
            <a:avLst/>
          </a:prstGeom>
          <a:noFill/>
          <a:ln>
            <a:noFill/>
            <a:prstDash val="sysDot"/>
          </a:ln>
        </p:spPr>
        <p:txBody>
          <a:bodyPr wrap="square" rtlCol="1">
            <a:spAutoFit/>
          </a:bodyPr>
          <a:lstStyle/>
          <a:p>
            <a:pPr algn="just"/>
            <a:r>
              <a:rPr lang="fa-IR" sz="1800" b="1" dirty="0">
                <a:solidFill>
                  <a:schemeClr val="bg2"/>
                </a:solidFill>
                <a:cs typeface="B Nazanin" panose="00000400000000000000" pitchFamily="2" charset="-78"/>
              </a:rPr>
              <a:t>1- افزایش میزان نور در محیط،</a:t>
            </a:r>
          </a:p>
          <a:p>
            <a:pPr algn="just"/>
            <a:r>
              <a:rPr lang="fa-IR" sz="1800" b="1" dirty="0">
                <a:solidFill>
                  <a:schemeClr val="bg2"/>
                </a:solidFill>
                <a:cs typeface="B Nazanin" panose="00000400000000000000" pitchFamily="2" charset="-78"/>
              </a:rPr>
              <a:t>2-توزیع بیشتر نور</a:t>
            </a:r>
          </a:p>
          <a:p>
            <a:pPr algn="just"/>
            <a:r>
              <a:rPr lang="fa-IR" sz="1800" b="1" dirty="0">
                <a:solidFill>
                  <a:schemeClr val="bg2"/>
                </a:solidFill>
                <a:cs typeface="B Nazanin" panose="00000400000000000000" pitchFamily="2" charset="-78"/>
              </a:rPr>
              <a:t>3- استفاده از روش های نوین نور درمانی</a:t>
            </a:r>
          </a:p>
          <a:p>
            <a:pPr algn="just"/>
            <a:r>
              <a:rPr lang="fa-IR" sz="1800" b="1" dirty="0">
                <a:solidFill>
                  <a:schemeClr val="bg2"/>
                </a:solidFill>
                <a:cs typeface="B Nazanin" panose="00000400000000000000" pitchFamily="2" charset="-78"/>
              </a:rPr>
              <a:t>4- کاهش میزان تشدید افسردگی و کمک به بهبود آن</a:t>
            </a:r>
          </a:p>
          <a:p>
            <a:pPr algn="just"/>
            <a:r>
              <a:rPr lang="fa-IR" sz="1800" b="1" dirty="0">
                <a:solidFill>
                  <a:schemeClr val="bg2"/>
                </a:solidFill>
                <a:cs typeface="B Nazanin" panose="00000400000000000000" pitchFamily="2" charset="-78"/>
              </a:rPr>
              <a:t>5- کاهش مصرف مصرف برق و هزینه های ناشی از برق </a:t>
            </a:r>
          </a:p>
          <a:p>
            <a:pPr algn="just"/>
            <a:r>
              <a:rPr lang="fa-IR" sz="1800" b="1" dirty="0">
                <a:solidFill>
                  <a:schemeClr val="bg2"/>
                </a:solidFill>
                <a:cs typeface="B Nazanin" panose="00000400000000000000" pitchFamily="2" charset="-78"/>
              </a:rPr>
              <a:t>6-کاهش عفونت ها با برداشت پرده ها و استفاده از پنجره های آبی  </a:t>
            </a:r>
          </a:p>
          <a:p>
            <a:pPr algn="just"/>
            <a:r>
              <a:rPr lang="fa-IR" sz="1800" b="1" dirty="0">
                <a:solidFill>
                  <a:schemeClr val="bg2"/>
                </a:solidFill>
                <a:cs typeface="B Nazanin" panose="00000400000000000000" pitchFamily="2" charset="-78"/>
              </a:rPr>
              <a:t>7-ایجاد حس نور روز </a:t>
            </a:r>
          </a:p>
        </p:txBody>
      </p:sp>
      <p:sp>
        <p:nvSpPr>
          <p:cNvPr id="19" name="TextBox 18"/>
          <p:cNvSpPr txBox="1"/>
          <p:nvPr/>
        </p:nvSpPr>
        <p:spPr>
          <a:xfrm>
            <a:off x="120080" y="13219847"/>
            <a:ext cx="7953442" cy="1169551"/>
          </a:xfrm>
          <a:prstGeom prst="rect">
            <a:avLst/>
          </a:prstGeom>
          <a:noFill/>
          <a:ln>
            <a:noFill/>
            <a:prstDash val="sysDot"/>
          </a:ln>
        </p:spPr>
        <p:txBody>
          <a:bodyPr wrap="square" rtlCol="1">
            <a:spAutoFit/>
          </a:bodyPr>
          <a:lstStyle/>
          <a:p>
            <a:r>
              <a:rPr lang="fa-IR" sz="1400" dirty="0">
                <a:cs typeface="B Nazanin" panose="00000400000000000000" pitchFamily="2" charset="-78"/>
              </a:rPr>
              <a:t>1-راهنمای ارزیابی و درمان سلمت روان، فرید ابوالحسنی شهرضا، احمد حاجبی، دفتر سلمت روانی اجتماعی و اعتیاد وزارت بهداشت،درمان،آموزش پزشکی </a:t>
            </a:r>
            <a:r>
              <a:rPr lang="en-US" sz="1400" dirty="0">
                <a:cs typeface="B Nazanin" panose="00000400000000000000" pitchFamily="2" charset="-78"/>
              </a:rPr>
              <a:t>British </a:t>
            </a:r>
            <a:r>
              <a:rPr lang="en-US" sz="1400" dirty="0" err="1">
                <a:cs typeface="B Nazanin" panose="00000400000000000000" pitchFamily="2" charset="-78"/>
              </a:rPr>
              <a:t>Columbia,Canadian</a:t>
            </a:r>
            <a:r>
              <a:rPr lang="en-US" sz="1400" dirty="0">
                <a:cs typeface="B Nazanin" panose="00000400000000000000" pitchFamily="2" charset="-78"/>
              </a:rPr>
              <a:t> mental health association-2 </a:t>
            </a:r>
            <a:r>
              <a:rPr lang="en-US" sz="1400" dirty="0" err="1">
                <a:cs typeface="B Nazanin" panose="00000400000000000000" pitchFamily="2" charset="-78"/>
              </a:rPr>
              <a:t>Mohtadhami.J</a:t>
            </a:r>
            <a:r>
              <a:rPr lang="en-US" sz="1400" dirty="0">
                <a:cs typeface="B Nazanin" panose="00000400000000000000" pitchFamily="2" charset="-78"/>
              </a:rPr>
              <a:t> , </a:t>
            </a:r>
            <a:r>
              <a:rPr lang="en-US" sz="1400" dirty="0" err="1">
                <a:cs typeface="B Nazanin" panose="00000400000000000000" pitchFamily="2" charset="-78"/>
              </a:rPr>
              <a:t>Mohammadi.M</a:t>
            </a:r>
            <a:r>
              <a:rPr lang="en-US" sz="1400" dirty="0">
                <a:cs typeface="B Nazanin" panose="00000400000000000000" pitchFamily="2" charset="-78"/>
              </a:rPr>
              <a:t>, Stigma toward patients with mental disorders-3 university of Pennsylvania,/https://www.nursing.upenn.edu/nhhc/nurses-institutions-caring/history-of-hospitals-4 https://www.mayoclinic.org/tests-procedures/light-therapy/about/pac-20384604,Mayo clinic6-5</a:t>
            </a:r>
            <a:endParaRPr lang="fa-IR" sz="1400" dirty="0">
              <a:cs typeface="B Nazanin" panose="00000400000000000000" pitchFamily="2" charset="-78"/>
            </a:endParaRPr>
          </a:p>
        </p:txBody>
      </p:sp>
      <p:sp>
        <p:nvSpPr>
          <p:cNvPr id="20" name="TextBox 19"/>
          <p:cNvSpPr txBox="1"/>
          <p:nvPr/>
        </p:nvSpPr>
        <p:spPr>
          <a:xfrm>
            <a:off x="120080" y="11372451"/>
            <a:ext cx="9085487" cy="923330"/>
          </a:xfrm>
          <a:prstGeom prst="rect">
            <a:avLst/>
          </a:prstGeom>
          <a:noFill/>
          <a:ln>
            <a:noFill/>
            <a:prstDash val="sysDot"/>
          </a:ln>
        </p:spPr>
        <p:txBody>
          <a:bodyPr wrap="square" rtlCol="1">
            <a:spAutoFit/>
          </a:bodyPr>
          <a:lstStyle/>
          <a:p>
            <a:pPr algn="just"/>
            <a:r>
              <a:rPr lang="fa-IR" sz="1800" b="1" dirty="0">
                <a:solidFill>
                  <a:schemeClr val="bg2"/>
                </a:solidFill>
                <a:cs typeface="B Nazanin" panose="00000400000000000000" pitchFamily="2" charset="-78"/>
              </a:rPr>
              <a:t>با کمک این طرح میتوانیم برخی مشکلت مربوط به نور از جمله توزیع و میزان ناکافی آن را حل کنیم؛ با استفاده از روش نوین نور درمانی در کشورمان به گروهی از مردم جامعه کمک کنیم و همچنین در حل مشکلت اقتصادی آنها نیز شریک باشیم</a:t>
            </a:r>
            <a:r>
              <a:rPr lang="fa-IR" sz="1800" dirty="0">
                <a:solidFill>
                  <a:schemeClr val="bg2"/>
                </a:solidFill>
              </a:rPr>
              <a:t>.</a:t>
            </a:r>
          </a:p>
        </p:txBody>
      </p:sp>
      <p:sp>
        <p:nvSpPr>
          <p:cNvPr id="18" name="TextBox 17">
            <a:extLst>
              <a:ext uri="{FF2B5EF4-FFF2-40B4-BE49-F238E27FC236}">
                <a16:creationId xmlns:a16="http://schemas.microsoft.com/office/drawing/2014/main" id="{E63DB221-41A3-4D5F-81D3-A80A68701A52}"/>
              </a:ext>
            </a:extLst>
          </p:cNvPr>
          <p:cNvSpPr txBox="1"/>
          <p:nvPr/>
        </p:nvSpPr>
        <p:spPr>
          <a:xfrm>
            <a:off x="120080" y="6979904"/>
            <a:ext cx="5314812" cy="3970318"/>
          </a:xfrm>
          <a:prstGeom prst="rect">
            <a:avLst/>
          </a:prstGeom>
          <a:noFill/>
          <a:ln>
            <a:noFill/>
            <a:prstDash val="sysDot"/>
          </a:ln>
        </p:spPr>
        <p:txBody>
          <a:bodyPr wrap="square" rtlCol="1">
            <a:spAutoFit/>
          </a:bodyPr>
          <a:lstStyle/>
          <a:p>
            <a:pPr algn="just"/>
            <a:r>
              <a:rPr lang="fa-IR" sz="1800" b="1" dirty="0">
                <a:cs typeface="B Nazanin" panose="00000400000000000000" pitchFamily="2" charset="-78"/>
              </a:rPr>
              <a:t> </a:t>
            </a:r>
            <a:r>
              <a:rPr lang="fa-IR" sz="1800" b="1" dirty="0">
                <a:solidFill>
                  <a:schemeClr val="bg2"/>
                </a:solidFill>
                <a:cs typeface="B Nazanin" panose="00000400000000000000" pitchFamily="2" charset="-78"/>
              </a:rPr>
              <a:t>1-ابتدا آموزش های لزم معماری را از طریق دبیر آموختیم. با انجام تحقیقات به دنبال مشکلی برای حل کردن بودیم. و در نهایت برخی مشکلت مربوط به نور را برای حل کردن انتخاب کردیم. 2 -در مرحلهی دوم به دنبال پروژه های رد شده در رابطه با مشکل مورد نظر بودیم. 3 -برای انتخاب کاربری، محیطی را در نظر گرفتیم که بیشترین نیاز را به پنجرهی طراحی شده دارد. 4-برای پروژه ی خود نام مناسبی را جست و جو کردیم و در این مسیر از راهنمایی های دبیر استفادهی زیادی کردیم. 5-در اجرای طرح پنجرهی مورد نظر همچنان تحقیقات بسیاری انجام شد و به همین دلیل در انتهای کار، کاربرد های بیشتری به پروژه اضافه شد. 6-برای شکل بیمارستان طرحی را انتخاب کردیم که برای کاربری مورد نظر بهترین شکل را داشته باشد. 7 -پلان بیمارستان روان پزشکی</a:t>
            </a:r>
            <a:r>
              <a:rPr lang="en-US" sz="1800" b="1" dirty="0">
                <a:solidFill>
                  <a:schemeClr val="bg2"/>
                </a:solidFill>
                <a:cs typeface="B Nazanin" panose="00000400000000000000" pitchFamily="2" charset="-78"/>
              </a:rPr>
              <a:t> </a:t>
            </a:r>
            <a:r>
              <a:rPr lang="fa-IR" sz="1800" b="1" dirty="0">
                <a:solidFill>
                  <a:schemeClr val="bg2"/>
                </a:solidFill>
                <a:cs typeface="B Nazanin" panose="00000400000000000000" pitchFamily="2" charset="-78"/>
              </a:rPr>
              <a:t>را با توجه به نیازهای آن طراحی کردیم. 8-سپس ماکت بیمارستان را با توجه به پلان های رسم شده، ساختیم.</a:t>
            </a:r>
          </a:p>
        </p:txBody>
      </p:sp>
      <p:sp>
        <p:nvSpPr>
          <p:cNvPr id="21" name="TextBox 20">
            <a:extLst>
              <a:ext uri="{FF2B5EF4-FFF2-40B4-BE49-F238E27FC236}">
                <a16:creationId xmlns:a16="http://schemas.microsoft.com/office/drawing/2014/main" id="{B7517865-1C5D-44DD-BCB7-430BF2A58885}"/>
              </a:ext>
            </a:extLst>
          </p:cNvPr>
          <p:cNvSpPr txBox="1"/>
          <p:nvPr/>
        </p:nvSpPr>
        <p:spPr>
          <a:xfrm>
            <a:off x="2431599" y="1717028"/>
            <a:ext cx="7028561" cy="2308324"/>
          </a:xfrm>
          <a:prstGeom prst="rect">
            <a:avLst/>
          </a:prstGeom>
          <a:noFill/>
          <a:ln>
            <a:noFill/>
            <a:prstDash val="sysDot"/>
          </a:ln>
        </p:spPr>
        <p:txBody>
          <a:bodyPr wrap="square" rtlCol="1">
            <a:spAutoFit/>
          </a:bodyPr>
          <a:lstStyle/>
          <a:p>
            <a:pPr algn="just"/>
            <a:r>
              <a:rPr lang="fa-IR" sz="1800" b="1" dirty="0">
                <a:solidFill>
                  <a:schemeClr val="bg2"/>
                </a:solidFill>
                <a:cs typeface="B Nazanin" panose="00000400000000000000" pitchFamily="2" charset="-78"/>
              </a:rPr>
              <a:t>امروزه به دلایل زیادی نور خورشید در داخل اماکن به میزان کافی نیست و در اکثر مواقع برای حل این مشکلات از نور های مصنوعی استفاده میکنند.این موضوع پیامد های جسمانی و روانی زیادی دارد.در این پروژه برای رسیدن به نتایج مطلوب تحقیقات وآزمایشات زیادی صورت گرفت ازجمله مطالعه ی انواع بیماریهای روانپزشکی و تأثیر نور شیوه ی ساختمانسازی بر آنها، شیوه های درمانی نوین، اطلاعات موقعیت جغرافیایی و شرایط زندگی مردم شهرستان بانه،روش های مختلف توزیع نور.توانستیم بهترین کاربری را برای انجام پروژه انتخاب کنیم،با روش های درمانی نوین گرمای محیط را در شهری سرد و با روشی ارزان حفظ کنیم.</a:t>
            </a:r>
          </a:p>
        </p:txBody>
      </p:sp>
      <p:sp>
        <p:nvSpPr>
          <p:cNvPr id="22" name="TextBox 21">
            <a:extLst>
              <a:ext uri="{FF2B5EF4-FFF2-40B4-BE49-F238E27FC236}">
                <a16:creationId xmlns:a16="http://schemas.microsoft.com/office/drawing/2014/main" id="{7EE001E6-37F4-4D75-9DC9-7F7725ABFA25}"/>
              </a:ext>
            </a:extLst>
          </p:cNvPr>
          <p:cNvSpPr txBox="1"/>
          <p:nvPr/>
        </p:nvSpPr>
        <p:spPr>
          <a:xfrm>
            <a:off x="3269254" y="626023"/>
            <a:ext cx="5507826" cy="400110"/>
          </a:xfrm>
          <a:prstGeom prst="rect">
            <a:avLst/>
          </a:prstGeom>
          <a:noFill/>
          <a:ln>
            <a:noFill/>
            <a:prstDash val="sysDot"/>
          </a:ln>
        </p:spPr>
        <p:txBody>
          <a:bodyPr wrap="square" rtlCol="1">
            <a:spAutoFit/>
          </a:bodyPr>
          <a:lstStyle/>
          <a:p>
            <a:r>
              <a:rPr lang="fa-IR" sz="2000" b="1" dirty="0">
                <a:solidFill>
                  <a:schemeClr val="bg2"/>
                </a:solidFill>
                <a:cs typeface="B Nazanin" panose="00000400000000000000" pitchFamily="2" charset="-78"/>
              </a:rPr>
              <a:t>بیمارستان روانپزشکی کودکان با رویکرد بازتابگرایی</a:t>
            </a:r>
          </a:p>
        </p:txBody>
      </p:sp>
      <p:pic>
        <p:nvPicPr>
          <p:cNvPr id="3" name="Picture 2">
            <a:extLst>
              <a:ext uri="{FF2B5EF4-FFF2-40B4-BE49-F238E27FC236}">
                <a16:creationId xmlns:a16="http://schemas.microsoft.com/office/drawing/2014/main" id="{957B0484-B57B-4112-8DCD-DB74CF3DBF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49636" y="14389398"/>
            <a:ext cx="1170511" cy="657382"/>
          </a:xfrm>
          <a:prstGeom prst="rect">
            <a:avLst/>
          </a:prstGeom>
        </p:spPr>
      </p:pic>
      <p:pic>
        <p:nvPicPr>
          <p:cNvPr id="5" name="Picture 4">
            <a:extLst>
              <a:ext uri="{FF2B5EF4-FFF2-40B4-BE49-F238E27FC236}">
                <a16:creationId xmlns:a16="http://schemas.microsoft.com/office/drawing/2014/main" id="{0488865C-3E3E-45FF-BD63-A6E6B4A0C7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13070" y="14439132"/>
            <a:ext cx="2526717" cy="580214"/>
          </a:xfrm>
          <a:prstGeom prst="rect">
            <a:avLst/>
          </a:prstGeom>
        </p:spPr>
      </p:pic>
      <p:pic>
        <p:nvPicPr>
          <p:cNvPr id="8" name="Picture 7">
            <a:extLst>
              <a:ext uri="{FF2B5EF4-FFF2-40B4-BE49-F238E27FC236}">
                <a16:creationId xmlns:a16="http://schemas.microsoft.com/office/drawing/2014/main" id="{C62AF26C-FC0A-4B58-A40E-A397BF1AD5B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29996" y="14387045"/>
            <a:ext cx="2141411" cy="662089"/>
          </a:xfrm>
          <a:prstGeom prst="rect">
            <a:avLst/>
          </a:prstGeom>
        </p:spPr>
      </p:pic>
    </p:spTree>
    <p:extLst>
      <p:ext uri="{BB962C8B-B14F-4D97-AF65-F5344CB8AC3E}">
        <p14:creationId xmlns:p14="http://schemas.microsoft.com/office/powerpoint/2010/main" val="1174664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594</Words>
  <Application>Microsoft Office PowerPoint</Application>
  <PresentationFormat>A3 Paper (297x420 mm)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 Nazanin</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zahara karimian</dc:creator>
  <cp:lastModifiedBy>l e n o v o</cp:lastModifiedBy>
  <cp:revision>19</cp:revision>
  <dcterms:created xsi:type="dcterms:W3CDTF">2022-03-02T04:39:25Z</dcterms:created>
  <dcterms:modified xsi:type="dcterms:W3CDTF">2022-05-05T16:32:10Z</dcterms:modified>
</cp:coreProperties>
</file>